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E64F1-E797-4358-A94B-194429B3D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C7D96A-CAE9-4826-A9D6-061362B95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93894-F30F-4A34-AB9A-212230F9A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3ADC41-47ED-4B9C-9CB2-CB5B7B64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E22B53-8F91-4BDE-A4C1-31C18AF4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3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06D75-DCAE-4C96-9433-900F40C1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B593B4-F27E-464A-81B7-EF5722544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E7DF00-75DF-4951-888B-2A0E68506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849B29-7DED-4E87-9463-B910481D7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8A5655-8D63-4211-AAA7-C479AC0FE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6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C619FD-3A06-450C-82DD-C4832E438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D8BA6C-A031-427F-B4BE-2D1CC373C0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60EB3-006E-48E4-9F04-CCAE4B1C6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DBA55-E7DE-4E70-A99D-65FCE5B1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A604D2-4106-4F45-ABAC-765C6236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8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63BED-2903-4C59-B22A-439944D9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13AF3-4DEC-4247-BA13-2692ECCC9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A1CAE9-8C23-469D-BC30-CDC87C68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C6FE27-08AE-4635-A18D-4312845B9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0BAC64-DB78-448B-8944-F7690EBD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28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687B70-47CD-4DCF-8285-4F06357C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694E54-D747-4534-9E51-4248D8BC0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F24C45-2978-470C-AD56-46C140305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6DADB2-9BA6-409B-96CF-34C8FBA0F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BF84F-EE34-42E8-BD83-076DD5AB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3283A-9097-47AC-9B04-789A96A2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4613A-12EB-446C-8CEF-53EDD21AA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8068F6-F661-435A-9ABE-91FE16819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98BFDA-2AA9-4B4D-A363-7D6D6061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487242-86F1-4EBE-B240-9D722BE3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CEE783-41B5-405B-8699-303952DD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19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7713E-924D-427E-B55B-C7C2BDD3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C8F3DB-193A-4338-9C94-53521BB5B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C3C44E-81C4-42F7-88BB-3A18D6BAD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4393D4-4120-4FF6-9850-EAD9E5C85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12022E-85ED-48C9-9637-554AEE2E34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23E1AD-4D66-4B68-A431-DB92AF462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630682E-78C1-42E6-98EF-12B4B59B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BBFF9C-E227-46C0-A3E1-191EE4EA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027229-56C4-4205-A203-17FF6CC5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90E280-B2AB-4CB3-98DA-F37D92E0F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BBDB8A-50AA-4565-9368-41E57D7C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F10424-C858-4072-B7DC-BF1A0CB8D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189FA6-A771-4445-B4DE-AC8248AE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96D403-6ECE-4837-B9E8-07D741E3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CC91E2-FA6A-4AAE-8B7A-CC07537C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97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B6F11-075A-4F9F-8540-D1D30CD6F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6CF6B-5044-4C0E-8111-3117AC04E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5DF193-979C-4893-A71B-7174C26FB3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7B89E7-20A6-4C73-A8A3-E26289CD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CD9E0C-AF1D-4DFC-B633-91ADFC16D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D0B85C-A5AC-42DB-B2E2-381736EC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9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57B32-FD8D-4DD0-8903-76559D724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04728E-3D9D-4493-89DC-EBA28253A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AC43603-1EE2-4574-A6CE-5E85F424B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AA7899-EBD9-443B-A6AE-BEF47B7F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268FFE-79DF-439C-BC7B-5BCC4393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02C73C-563F-499A-9AA5-325348D1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6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8520A6F-CB11-48A6-A8E0-B3B7C688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AD3527-D8FC-4DC2-824A-2511A0927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4656EF-ACC5-4EF7-B6BE-A91FF33554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A08C9-9FB1-4E56-AD70-CD1084E08124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0CDA4-3544-4C3A-9940-CFACC03574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7B813D-2288-4FCD-B986-17549CA2D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DFE15-0FA1-4E4A-9CEB-C29B6F389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06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CF2C872-4251-4A74-8964-C14CA4ECE6FA}"/>
              </a:ext>
            </a:extLst>
          </p:cNvPr>
          <p:cNvSpPr txBox="1"/>
          <p:nvPr/>
        </p:nvSpPr>
        <p:spPr>
          <a:xfrm>
            <a:off x="541866" y="335558"/>
            <a:ext cx="610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五层模型，铁氧体的影响分析</a:t>
            </a:r>
            <a:endParaRPr lang="en-US" altLang="zh-CN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AF88AB5-5153-4F60-85A2-F65639D3425E}"/>
              </a:ext>
            </a:extLst>
          </p:cNvPr>
          <p:cNvGrpSpPr/>
          <p:nvPr/>
        </p:nvGrpSpPr>
        <p:grpSpPr>
          <a:xfrm>
            <a:off x="1842028" y="1272264"/>
            <a:ext cx="7784899" cy="4860711"/>
            <a:chOff x="1571094" y="1603735"/>
            <a:chExt cx="7784899" cy="486071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7D58F65-B590-4283-8AE7-4FD4B96B1657}"/>
                </a:ext>
              </a:extLst>
            </p:cNvPr>
            <p:cNvSpPr/>
            <p:nvPr/>
          </p:nvSpPr>
          <p:spPr>
            <a:xfrm>
              <a:off x="6104216" y="3413666"/>
              <a:ext cx="27095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/>
                <a:t> </a:t>
              </a:r>
              <a:endParaRPr 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D96DD7E-1FD3-42AB-9660-225543626015}"/>
                </a:ext>
              </a:extLst>
            </p:cNvPr>
            <p:cNvSpPr/>
            <p:nvPr/>
          </p:nvSpPr>
          <p:spPr>
            <a:xfrm>
              <a:off x="9001972" y="3558346"/>
              <a:ext cx="237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Inherited"/>
                </a:rPr>
                <a:t> </a:t>
              </a:r>
              <a:endParaRPr 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3F60B1B-8BE1-45B9-860F-D4B6308F5AC5}"/>
                </a:ext>
              </a:extLst>
            </p:cNvPr>
            <p:cNvSpPr/>
            <p:nvPr/>
          </p:nvSpPr>
          <p:spPr>
            <a:xfrm>
              <a:off x="9001972" y="3558346"/>
              <a:ext cx="237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Inherited"/>
                </a:rPr>
                <a:t> </a:t>
              </a:r>
              <a:endParaRPr 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97C85E53-5B89-4651-A8F1-0971771DA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4398" y="1766310"/>
              <a:ext cx="2951309" cy="1797347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074AB8C1-815B-428C-A409-9432C1D27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2519" y="3500094"/>
              <a:ext cx="533474" cy="1514686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8E199D9-8451-4792-AFEE-9A505C730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1094" y="3834182"/>
              <a:ext cx="3400894" cy="2030509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2049F25-3215-4BBB-89CC-556C44556439}"/>
                </a:ext>
              </a:extLst>
            </p:cNvPr>
            <p:cNvSpPr/>
            <p:nvPr/>
          </p:nvSpPr>
          <p:spPr>
            <a:xfrm>
              <a:off x="4135966" y="6095114"/>
              <a:ext cx="2773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2kHz  20kHz  200kHz  2MHz</a:t>
              </a:r>
              <a:endParaRPr lang="en-US" dirty="0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6A4A54E-7A65-461B-B580-5BF10D517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6412" y="3834182"/>
              <a:ext cx="3127280" cy="190967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06E4422-F125-4F61-8290-E65A10AD2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8583" y="1603735"/>
              <a:ext cx="3253405" cy="1982648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739072F-3BFB-48C9-9262-29E3A3AF5B9E}"/>
              </a:ext>
            </a:extLst>
          </p:cNvPr>
          <p:cNvGrpSpPr/>
          <p:nvPr/>
        </p:nvGrpSpPr>
        <p:grpSpPr>
          <a:xfrm>
            <a:off x="9510466" y="335558"/>
            <a:ext cx="1445401" cy="1022452"/>
            <a:chOff x="9510466" y="335558"/>
            <a:chExt cx="1445401" cy="102245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CC0BEFC-AFB9-4B3E-9CE2-B6B4F9B9C090}"/>
                </a:ext>
              </a:extLst>
            </p:cNvPr>
            <p:cNvSpPr/>
            <p:nvPr/>
          </p:nvSpPr>
          <p:spPr>
            <a:xfrm>
              <a:off x="9510472" y="335558"/>
              <a:ext cx="1445395" cy="4518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AEEA78E-E66E-475C-A85B-8575D227609D}"/>
                </a:ext>
              </a:extLst>
            </p:cNvPr>
            <p:cNvSpPr/>
            <p:nvPr/>
          </p:nvSpPr>
          <p:spPr>
            <a:xfrm>
              <a:off x="9510471" y="787400"/>
              <a:ext cx="1445395" cy="5825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44821BB-4FEC-44CE-A74B-E6768A0CCC16}"/>
                </a:ext>
              </a:extLst>
            </p:cNvPr>
            <p:cNvSpPr/>
            <p:nvPr/>
          </p:nvSpPr>
          <p:spPr>
            <a:xfrm>
              <a:off x="9510466" y="845652"/>
              <a:ext cx="1445395" cy="5825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086A343-0585-4BFD-9379-392EE0AE2F8F}"/>
                </a:ext>
              </a:extLst>
            </p:cNvPr>
            <p:cNvSpPr/>
            <p:nvPr/>
          </p:nvSpPr>
          <p:spPr>
            <a:xfrm>
              <a:off x="9510466" y="906168"/>
              <a:ext cx="1445395" cy="4518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A78702A-2140-48E5-ADBC-A242F8ACE869}"/>
                </a:ext>
              </a:extLst>
            </p:cNvPr>
            <p:cNvSpPr/>
            <p:nvPr/>
          </p:nvSpPr>
          <p:spPr>
            <a:xfrm>
              <a:off x="9510468" y="903904"/>
              <a:ext cx="1445395" cy="5825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F8D6320-DBF0-431C-B190-65B854D904BE}"/>
              </a:ext>
            </a:extLst>
          </p:cNvPr>
          <p:cNvCxnSpPr>
            <a:cxnSpLocks/>
            <a:stCxn id="24" idx="0"/>
          </p:cNvCxnSpPr>
          <p:nvPr/>
        </p:nvCxnSpPr>
        <p:spPr>
          <a:xfrm flipH="1">
            <a:off x="9391689" y="787400"/>
            <a:ext cx="841480" cy="254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73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8B01-8DB7-4F16-93F4-6D18B1BA75AF}"/>
                  </a:ext>
                </a:extLst>
              </p:cNvPr>
              <p:cNvSpPr/>
              <p:nvPr/>
            </p:nvSpPr>
            <p:spPr>
              <a:xfrm>
                <a:off x="4038421" y="3348803"/>
                <a:ext cx="6030432" cy="919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ra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⁢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ra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⁢</m:t>
                          </m:r>
                          <m:d>
                            <m:dPr>
                              <m:begChr m:val="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ra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⁢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ra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⁢</m:t>
                          </m:r>
                          <m:d>
                            <m:dPr>
                              <m:begChr m:val="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de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tr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+2⁢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α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28A58B01-8DB7-4F16-93F4-6D18B1BA7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21" y="3348803"/>
                <a:ext cx="6030432" cy="9190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50E6164-894E-4DA0-81BB-BBC8EE0E8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373" y="2459188"/>
            <a:ext cx="4515480" cy="5715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EE31922-7D81-4AD1-8BF8-3ED9DFC08E94}"/>
                  </a:ext>
                </a:extLst>
              </p:cNvPr>
              <p:cNvSpPr/>
              <p:nvPr/>
            </p:nvSpPr>
            <p:spPr>
              <a:xfrm>
                <a:off x="2378488" y="1559088"/>
                <a:ext cx="418608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/>
                            <m:t>∂</m:t>
                          </m:r>
                          <m:r>
                            <m:rPr>
                              <m:sty m:val="p"/>
                            </m:rPr>
                            <a:rPr lang="en-US"/>
                            <m:t>A</m:t>
                          </m:r>
                        </m:num>
                        <m:den>
                          <m:r>
                            <a:rPr lang="en-US"/>
                            <m:t>∂</m:t>
                          </m:r>
                          <m:r>
                            <m:rPr>
                              <m:sty m:val="p"/>
                            </m:rPr>
                            <a:rPr lang="en-US"/>
                            <m:t>α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αr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αr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α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detr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FEE31922-7D81-4AD1-8BF8-3ED9DFC08E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88" y="1559088"/>
                <a:ext cx="4186082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5">
            <a:extLst>
              <a:ext uri="{FF2B5EF4-FFF2-40B4-BE49-F238E27FC236}">
                <a16:creationId xmlns:a16="http://schemas.microsoft.com/office/drawing/2014/main" id="{E090A424-10F6-4D64-B55A-8669B38ACACE}"/>
              </a:ext>
            </a:extLst>
          </p:cNvPr>
          <p:cNvSpPr/>
          <p:nvPr/>
        </p:nvSpPr>
        <p:spPr>
          <a:xfrm>
            <a:off x="4346261" y="1569167"/>
            <a:ext cx="2151294" cy="6580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A6155F5-74AD-4568-B269-4C007F97C18D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5421908" y="2227205"/>
            <a:ext cx="0" cy="1035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F242695-2C5D-434B-B49A-A12BFA242743}"/>
                  </a:ext>
                </a:extLst>
              </p:cNvPr>
              <p:cNvSpPr/>
              <p:nvPr/>
            </p:nvSpPr>
            <p:spPr>
              <a:xfrm>
                <a:off x="2378488" y="4485019"/>
                <a:ext cx="2523575" cy="630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α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/>
                            <m:t>Kϕ</m:t>
                          </m:r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α</m:t>
                              </m:r>
                            </m:e>
                          </m:d>
                          <m:d>
                            <m:dPr>
                              <m:begChr m:val=""/>
                              <m:endChr m:val="]"/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Cos</m:t>
                              </m:r>
                              <m:r>
                                <a:rPr lang="en-US"/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/>
                                <m:t>αdet</m:t>
                              </m:r>
                              <m:r>
                                <a:rPr lang="en-US" i="1"/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/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F242695-2C5D-434B-B49A-A12BFA242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88" y="4485019"/>
                <a:ext cx="2523575" cy="6304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42B091D-FE9B-42B3-8CF5-BD56BD02FE71}"/>
              </a:ext>
            </a:extLst>
          </p:cNvPr>
          <p:cNvCxnSpPr>
            <a:cxnSpLocks/>
          </p:cNvCxnSpPr>
          <p:nvPr/>
        </p:nvCxnSpPr>
        <p:spPr>
          <a:xfrm>
            <a:off x="2721041" y="2178104"/>
            <a:ext cx="0" cy="225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AB19EEF-DEDE-4C3C-B2B5-217BC2E14489}"/>
              </a:ext>
            </a:extLst>
          </p:cNvPr>
          <p:cNvSpPr/>
          <p:nvPr/>
        </p:nvSpPr>
        <p:spPr>
          <a:xfrm>
            <a:off x="472701" y="34873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无限长直导线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3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88B3A1D-438D-4D11-9362-D8E68F4219B1}"/>
              </a:ext>
            </a:extLst>
          </p:cNvPr>
          <p:cNvSpPr txBox="1"/>
          <p:nvPr/>
        </p:nvSpPr>
        <p:spPr>
          <a:xfrm>
            <a:off x="965200" y="541866"/>
            <a:ext cx="464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对于薄板，无磁铁的导波激励方法：</a:t>
            </a:r>
            <a:endParaRPr lang="en-US" altLang="zh-CN" dirty="0"/>
          </a:p>
          <a:p>
            <a:r>
              <a:rPr lang="zh-CN" altLang="en-US" dirty="0"/>
              <a:t>同时增大信号幅值与时间分辨力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D5D652-37ED-48E1-BCA4-B0CDB6E6A2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6" y="1549294"/>
            <a:ext cx="4004944" cy="2235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14D9C3-66B7-4152-B516-DAC2BA975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974" y="5113416"/>
            <a:ext cx="6820852" cy="390580"/>
          </a:xfrm>
          <a:prstGeom prst="rect">
            <a:avLst/>
          </a:prstGeom>
        </p:spPr>
      </p:pic>
      <p:pic>
        <p:nvPicPr>
          <p:cNvPr id="7" name="lamb-coilonly">
            <a:hlinkClick r:id="" action="ppaction://media"/>
            <a:extLst>
              <a:ext uri="{FF2B5EF4-FFF2-40B4-BE49-F238E27FC236}">
                <a16:creationId xmlns:a16="http://schemas.microsoft.com/office/drawing/2014/main" id="{8F09F804-5A78-4450-9FA4-C0704162B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13400" y="1003531"/>
            <a:ext cx="4004945" cy="300370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850956-85A9-48F5-B9C2-CD385CA63AD2}"/>
              </a:ext>
            </a:extLst>
          </p:cNvPr>
          <p:cNvSpPr/>
          <p:nvPr/>
        </p:nvSpPr>
        <p:spPr>
          <a:xfrm>
            <a:off x="1694974" y="382257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纵波、横波幅值分析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078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ABC1F39-76BA-4660-90B9-52271B83D2A2}"/>
              </a:ext>
            </a:extLst>
          </p:cNvPr>
          <p:cNvSpPr txBox="1"/>
          <p:nvPr/>
        </p:nvSpPr>
        <p:spPr>
          <a:xfrm>
            <a:off x="635000" y="516467"/>
            <a:ext cx="5918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粗糙度测量</a:t>
            </a:r>
            <a:endParaRPr lang="en-US" altLang="zh-CN" dirty="0"/>
          </a:p>
          <a:p>
            <a:r>
              <a:rPr lang="zh-CN" altLang="en-US" dirty="0"/>
              <a:t>幅值变化（垂直接收幅度与其它角度接收幅值比）</a:t>
            </a:r>
            <a:endParaRPr lang="en-US" altLang="zh-CN" dirty="0"/>
          </a:p>
          <a:p>
            <a:r>
              <a:rPr lang="zh-CN" altLang="en-US" dirty="0"/>
              <a:t>高频，大脉冲数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线性调频激励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r>
              <a:rPr lang="zh-CN" altLang="en-US" dirty="0"/>
              <a:t>微米级：相屏近似法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003915-9280-4AD5-964D-AC264CE8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213" y="2331385"/>
            <a:ext cx="3099272" cy="23640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F2B975-E0B9-413D-8D95-0C1B34ABD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610" y="2331385"/>
            <a:ext cx="2879992" cy="23359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902150-33D0-4864-B99E-9C617FBF4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325" y="532227"/>
            <a:ext cx="3010320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2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1CD65B-4432-4BEF-8B09-3B4BDEF04A3E}"/>
              </a:ext>
            </a:extLst>
          </p:cNvPr>
          <p:cNvSpPr/>
          <p:nvPr/>
        </p:nvSpPr>
        <p:spPr>
          <a:xfrm>
            <a:off x="642034" y="52653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感性负载阻抗匹配方案总结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8A2416-1DDC-45F6-83DF-EE27CF646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765" y="1317360"/>
            <a:ext cx="6002867" cy="30566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8E0360-A1BB-4F81-89E2-92302C0C4DC0}"/>
              </a:ext>
            </a:extLst>
          </p:cNvPr>
          <p:cNvSpPr/>
          <p:nvPr/>
        </p:nvSpPr>
        <p:spPr>
          <a:xfrm>
            <a:off x="3359639" y="4795550"/>
            <a:ext cx="5472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窄带</a:t>
            </a:r>
            <a:r>
              <a:rPr lang="en-US" altLang="zh-CN" dirty="0"/>
              <a:t>LC</a:t>
            </a:r>
            <a:r>
              <a:rPr lang="zh-CN" altLang="en-US" dirty="0"/>
              <a:t>匹配网络的等效串联电阻对匹配结果影响分析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A8689BA-F12A-4B6A-A7F3-8BDF63B1792D}"/>
                  </a:ext>
                </a:extLst>
              </p:cNvPr>
              <p:cNvSpPr/>
              <p:nvPr/>
            </p:nvSpPr>
            <p:spPr>
              <a:xfrm>
                <a:off x="2095898" y="5177309"/>
                <a:ext cx="8000203" cy="9541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⁢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lo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rb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ro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ca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⁢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lb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lb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⁢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lo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ca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⁢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lo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⁢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rb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⁢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ro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ca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⁢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lb</m:t>
                                      </m:r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⁢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rb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+3⁢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rb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⁢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ro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ro</m:t>
                                          </m:r>
                                        </m:e>
                                        <m:sup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rad>
                        </m:num>
                        <m:den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ca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lb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lo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A8689BA-F12A-4B6A-A7F3-8BDF63B17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898" y="5177309"/>
                <a:ext cx="8000203" cy="954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015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4604</TotalTime>
  <Words>107</Words>
  <Application>Microsoft Office PowerPoint</Application>
  <PresentationFormat>宽屏</PresentationFormat>
  <Paragraphs>25</Paragraphs>
  <Slides>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等线</vt:lpstr>
      <vt:lpstr>等线 Light</vt:lpstr>
      <vt:lpstr>Inherited</vt:lpstr>
      <vt:lpstr>Arial</vt:lpstr>
      <vt:lpstr>Calibri</vt:lpstr>
      <vt:lpstr>Calibri Light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pu hang</dc:creator>
  <cp:lastModifiedBy>pu hang</cp:lastModifiedBy>
  <cp:revision>30</cp:revision>
  <dcterms:created xsi:type="dcterms:W3CDTF">2022-05-05T09:25:07Z</dcterms:created>
  <dcterms:modified xsi:type="dcterms:W3CDTF">2022-05-08T14:09:23Z</dcterms:modified>
</cp:coreProperties>
</file>